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9" r:id="rId4"/>
    <p:sldId id="261" r:id="rId5"/>
    <p:sldId id="262" r:id="rId6"/>
    <p:sldId id="273" r:id="rId7"/>
    <p:sldId id="275" r:id="rId8"/>
    <p:sldId id="280" r:id="rId9"/>
    <p:sldId id="281" r:id="rId10"/>
    <p:sldId id="274" r:id="rId11"/>
    <p:sldId id="279" r:id="rId12"/>
    <p:sldId id="270" r:id="rId13"/>
    <p:sldId id="276" r:id="rId14"/>
    <p:sldId id="278" r:id="rId15"/>
    <p:sldId id="265" r:id="rId16"/>
    <p:sldId id="266" r:id="rId17"/>
    <p:sldId id="282" r:id="rId1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94"/>
    <p:restoredTop sz="94649"/>
  </p:normalViewPr>
  <p:slideViewPr>
    <p:cSldViewPr>
      <p:cViewPr varScale="1">
        <p:scale>
          <a:sx n="110" d="100"/>
          <a:sy n="110" d="100"/>
        </p:scale>
        <p:origin x="1776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2FBBD6-5CE9-4933-915E-8BEBAECB112B}" type="datetimeFigureOut">
              <a:rPr lang="ru-RU" smtClean="0"/>
              <a:t>07.06.2021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D6A2A0-971F-4237-82CD-B6E849CF8C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3780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631F8-D9BA-4016-84C8-C3E6ACF9BECB}" type="datetimeFigureOut">
              <a:rPr lang="ru-RU" smtClean="0"/>
              <a:t>07.06.2021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54C42-4C98-49A0-9B66-1AECC722AA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3532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631F8-D9BA-4016-84C8-C3E6ACF9BECB}" type="datetimeFigureOut">
              <a:rPr lang="ru-RU" smtClean="0"/>
              <a:t>07.06.2021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54C42-4C98-49A0-9B66-1AECC722AA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6439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631F8-D9BA-4016-84C8-C3E6ACF9BECB}" type="datetimeFigureOut">
              <a:rPr lang="ru-RU" smtClean="0"/>
              <a:t>07.06.2021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54C42-4C98-49A0-9B66-1AECC722AAEA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613176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631F8-D9BA-4016-84C8-C3E6ACF9BECB}" type="datetimeFigureOut">
              <a:rPr lang="ru-RU" smtClean="0"/>
              <a:t>07.06.2021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54C42-4C98-49A0-9B66-1AECC722AA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1863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631F8-D9BA-4016-84C8-C3E6ACF9BECB}" type="datetimeFigureOut">
              <a:rPr lang="ru-RU" smtClean="0"/>
              <a:t>07.06.2021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54C42-4C98-49A0-9B66-1AECC722AAEA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168281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631F8-D9BA-4016-84C8-C3E6ACF9BECB}" type="datetimeFigureOut">
              <a:rPr lang="ru-RU" smtClean="0"/>
              <a:t>07.06.2021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54C42-4C98-49A0-9B66-1AECC722AA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54459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631F8-D9BA-4016-84C8-C3E6ACF9BECB}" type="datetimeFigureOut">
              <a:rPr lang="ru-RU" smtClean="0"/>
              <a:t>07.06.2021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54C42-4C98-49A0-9B66-1AECC722AA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2045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631F8-D9BA-4016-84C8-C3E6ACF9BECB}" type="datetimeFigureOut">
              <a:rPr lang="ru-RU" smtClean="0"/>
              <a:t>07.06.2021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54C42-4C98-49A0-9B66-1AECC722AA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8974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631F8-D9BA-4016-84C8-C3E6ACF9BECB}" type="datetimeFigureOut">
              <a:rPr lang="ru-RU" smtClean="0"/>
              <a:t>07.06.2021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54C42-4C98-49A0-9B66-1AECC722AA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677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631F8-D9BA-4016-84C8-C3E6ACF9BECB}" type="datetimeFigureOut">
              <a:rPr lang="ru-RU" smtClean="0"/>
              <a:t>07.06.2021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54C42-4C98-49A0-9B66-1AECC722AA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4614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631F8-D9BA-4016-84C8-C3E6ACF9BECB}" type="datetimeFigureOut">
              <a:rPr lang="ru-RU" smtClean="0"/>
              <a:t>07.06.2021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54C42-4C98-49A0-9B66-1AECC722AA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0957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631F8-D9BA-4016-84C8-C3E6ACF9BECB}" type="datetimeFigureOut">
              <a:rPr lang="ru-RU" smtClean="0"/>
              <a:t>07.06.2021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54C42-4C98-49A0-9B66-1AECC722AA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1722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631F8-D9BA-4016-84C8-C3E6ACF9BECB}" type="datetimeFigureOut">
              <a:rPr lang="ru-RU" smtClean="0"/>
              <a:t>07.06.2021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54C42-4C98-49A0-9B66-1AECC722AA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730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631F8-D9BA-4016-84C8-C3E6ACF9BECB}" type="datetimeFigureOut">
              <a:rPr lang="ru-RU" smtClean="0"/>
              <a:t>07.06.2021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54C42-4C98-49A0-9B66-1AECC722AA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5128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631F8-D9BA-4016-84C8-C3E6ACF9BECB}" type="datetimeFigureOut">
              <a:rPr lang="ru-RU" smtClean="0"/>
              <a:t>07.06.2021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54C42-4C98-49A0-9B66-1AECC722AA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6078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631F8-D9BA-4016-84C8-C3E6ACF9BECB}" type="datetimeFigureOut">
              <a:rPr lang="ru-RU" smtClean="0"/>
              <a:t>07.06.2021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54C42-4C98-49A0-9B66-1AECC722AA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8265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631F8-D9BA-4016-84C8-C3E6ACF9BECB}" type="datetimeFigureOut">
              <a:rPr lang="ru-RU" smtClean="0"/>
              <a:t>07.06.2021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6154C42-4C98-49A0-9B66-1AECC722AA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587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908720"/>
            <a:ext cx="5472608" cy="1646302"/>
          </a:xfrm>
        </p:spPr>
        <p:txBody>
          <a:bodyPr/>
          <a:lstStyle/>
          <a:p>
            <a:r>
              <a:rPr lang="ru-RU" dirty="0"/>
              <a:t>Броуновское движение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87624" y="3501008"/>
            <a:ext cx="5826719" cy="1096899"/>
          </a:xfrm>
        </p:spPr>
        <p:txBody>
          <a:bodyPr>
            <a:noAutofit/>
          </a:bodyPr>
          <a:lstStyle/>
          <a:p>
            <a:r>
              <a:rPr lang="ru-RU" sz="2000" dirty="0"/>
              <a:t>Работу выполнил: </a:t>
            </a:r>
          </a:p>
          <a:p>
            <a:r>
              <a:rPr lang="ru-RU" sz="2000" dirty="0" err="1"/>
              <a:t>Лепехов</a:t>
            </a:r>
            <a:r>
              <a:rPr lang="ru-RU" sz="2000" dirty="0"/>
              <a:t> Матвей Денисович</a:t>
            </a:r>
          </a:p>
          <a:p>
            <a:endParaRPr lang="ru-RU" sz="2000" dirty="0"/>
          </a:p>
          <a:p>
            <a:r>
              <a:rPr lang="ru-RU" sz="2000" dirty="0"/>
              <a:t>Научный руководитель:</a:t>
            </a:r>
          </a:p>
          <a:p>
            <a:r>
              <a:rPr lang="ru-RU" sz="2000" dirty="0"/>
              <a:t> </a:t>
            </a:r>
            <a:r>
              <a:rPr lang="ru-RU" sz="2000" dirty="0" err="1"/>
              <a:t>Байгашов</a:t>
            </a:r>
            <a:r>
              <a:rPr lang="ru-RU" sz="2000" dirty="0"/>
              <a:t> Алексей Сергеевич </a:t>
            </a:r>
          </a:p>
          <a:p>
            <a:r>
              <a:rPr lang="ru-RU" sz="2000" dirty="0"/>
              <a:t>БФУ им. И. Канта</a:t>
            </a:r>
          </a:p>
        </p:txBody>
      </p:sp>
    </p:spTree>
    <p:extLst>
      <p:ext uri="{BB962C8B-B14F-4D97-AF65-F5344CB8AC3E}">
        <p14:creationId xmlns:p14="http://schemas.microsoft.com/office/powerpoint/2010/main" val="90276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8282881" cy="1320800"/>
          </a:xfrm>
        </p:spPr>
        <p:txBody>
          <a:bodyPr>
            <a:normAutofit fontScale="90000"/>
          </a:bodyPr>
          <a:lstStyle/>
          <a:p>
            <a:r>
              <a:rPr lang="ru-RU" dirty="0"/>
              <a:t>Движение частиц в пространстве описывается </a:t>
            </a:r>
            <a:r>
              <a:rPr lang="ru-RU" dirty="0" smtClean="0"/>
              <a:t>дифференциальными </a:t>
            </a:r>
            <a:r>
              <a:rPr lang="ru-RU" dirty="0"/>
              <a:t>уравнениями: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a-DK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𝑑𝑥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da-DK" sz="2400" dirty="0"/>
                  <a:t>=v_x</a:t>
                </a:r>
                <a:endParaRPr lang="da-DK" sz="2400" i="1" dirty="0">
                  <a:latin typeface="Cambria Math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da-DK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𝑑𝑣</m:t>
                        </m:r>
                        <m:r>
                          <a:rPr lang="en-US" sz="2400" i="1">
                            <a:latin typeface="Cambria Math"/>
                          </a:rPr>
                          <m:t>_</m:t>
                        </m:r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da-DK" sz="2400" dirty="0"/>
                  <a:t>=0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da-DK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𝑑𝑦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da-DK" sz="2400" dirty="0"/>
                  <a:t>=v_y</a:t>
                </a:r>
                <a:endParaRPr lang="en-US" sz="2400" i="1" dirty="0">
                  <a:latin typeface="Cambria Math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da-DK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𝑑𝑣</m:t>
                        </m:r>
                        <m:r>
                          <a:rPr lang="en-US" sz="2400" i="1">
                            <a:latin typeface="Cambria Math"/>
                          </a:rPr>
                          <m:t>_</m:t>
                        </m:r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da-DK" sz="2400" dirty="0"/>
                  <a:t>=-g</a:t>
                </a:r>
              </a:p>
              <a:p>
                <a:pPr marL="0" indent="0"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855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683568" y="1700808"/>
            <a:ext cx="581828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latin typeface="+mj-lt"/>
              </a:rPr>
              <a:t>Для решения поставленной задачи необходимо определить следующие начальные условия: </a:t>
            </a:r>
          </a:p>
          <a:p>
            <a:r>
              <a:rPr lang="ru-RU" sz="2800" dirty="0" err="1">
                <a:latin typeface="+mj-lt"/>
              </a:rPr>
              <a:t>radius</a:t>
            </a:r>
            <a:r>
              <a:rPr lang="ru-RU" sz="2800" dirty="0">
                <a:latin typeface="+mj-lt"/>
              </a:rPr>
              <a:t> = 0.5  Радиус шариков</a:t>
            </a:r>
          </a:p>
          <a:p>
            <a:r>
              <a:rPr lang="ru-RU" sz="2800" dirty="0" err="1">
                <a:latin typeface="+mj-lt"/>
              </a:rPr>
              <a:t>mass</a:t>
            </a:r>
            <a:r>
              <a:rPr lang="ru-RU" sz="2800" dirty="0">
                <a:latin typeface="+mj-lt"/>
              </a:rPr>
              <a:t> = 0.5  Масса шариков</a:t>
            </a:r>
          </a:p>
          <a:p>
            <a:r>
              <a:rPr lang="ru-RU" sz="2800" dirty="0" err="1">
                <a:latin typeface="+mj-lt"/>
              </a:rPr>
              <a:t>Lx</a:t>
            </a:r>
            <a:r>
              <a:rPr lang="ru-RU" sz="2800" dirty="0">
                <a:latin typeface="+mj-lt"/>
              </a:rPr>
              <a:t> = 10 Границы стенок коробки</a:t>
            </a:r>
          </a:p>
          <a:p>
            <a:r>
              <a:rPr lang="ru-RU" sz="2800" dirty="0" err="1">
                <a:latin typeface="+mj-lt"/>
              </a:rPr>
              <a:t>Ly</a:t>
            </a:r>
            <a:r>
              <a:rPr lang="ru-RU" sz="2800" dirty="0">
                <a:latin typeface="+mj-lt"/>
              </a:rPr>
              <a:t> = 10 Границы стенок коробки</a:t>
            </a:r>
            <a:br>
              <a:rPr lang="ru-RU" sz="2800" dirty="0">
                <a:latin typeface="+mj-lt"/>
              </a:rPr>
            </a:br>
            <a:r>
              <a:rPr lang="ru-RU" sz="2800" dirty="0">
                <a:latin typeface="+mj-lt"/>
              </a:rPr>
              <a:t>T = 200 Общее время анимации</a:t>
            </a:r>
          </a:p>
          <a:p>
            <a:r>
              <a:rPr lang="ru-RU" sz="2800" dirty="0">
                <a:latin typeface="+mj-lt"/>
              </a:rPr>
              <a:t>n = 2000 кадры</a:t>
            </a:r>
          </a:p>
          <a:p>
            <a:r>
              <a:rPr lang="ru-RU" sz="2800" dirty="0">
                <a:latin typeface="+mj-lt"/>
              </a:rPr>
              <a:t>N = 8 Количество </a:t>
            </a:r>
            <a:r>
              <a:rPr lang="ru-RU" sz="2800" dirty="0" smtClean="0">
                <a:latin typeface="+mj-lt"/>
              </a:rPr>
              <a:t>частиц</a:t>
            </a:r>
            <a:endParaRPr lang="ru-RU" sz="2800" dirty="0"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123728" y="476672"/>
            <a:ext cx="43781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Начальные </a:t>
            </a:r>
            <a:r>
              <a:rPr lang="ru-RU" sz="36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условия</a:t>
            </a:r>
            <a:endParaRPr lang="ru-RU" sz="3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18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ru-RU" dirty="0"/>
              <a:t>Начальные условия шариков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028727"/>
              </p:ext>
            </p:extLst>
          </p:nvPr>
        </p:nvGraphicFramePr>
        <p:xfrm>
          <a:off x="395536" y="1143000"/>
          <a:ext cx="6624736" cy="42877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7634"/>
                <a:gridCol w="1558102"/>
                <a:gridCol w="1342882"/>
                <a:gridCol w="1363059"/>
                <a:gridCol w="1363059"/>
              </a:tblGrid>
              <a:tr h="515621"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 dirty="0">
                          <a:effectLst/>
                        </a:rPr>
                        <a:t> 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 dirty="0">
                          <a:effectLst/>
                        </a:rPr>
                        <a:t> </a:t>
                      </a:r>
                      <a:r>
                        <a:rPr lang="en-US" sz="1800" u="none" strike="noStrike" dirty="0" smtClean="0">
                          <a:effectLst/>
                        </a:rPr>
                        <a:t>x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 dirty="0">
                          <a:effectLst/>
                        </a:rPr>
                        <a:t> </a:t>
                      </a:r>
                      <a:r>
                        <a:rPr lang="en-US" sz="1800" u="none" strike="noStrike" dirty="0" smtClean="0">
                          <a:effectLst/>
                        </a:rPr>
                        <a:t>y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 dirty="0">
                          <a:effectLst/>
                        </a:rPr>
                        <a:t> </a:t>
                      </a:r>
                      <a:r>
                        <a:rPr lang="en-US" sz="1800" u="none" strike="noStrike" dirty="0" err="1" smtClean="0">
                          <a:effectLst/>
                        </a:rPr>
                        <a:t>vx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u="none" strike="noStrike" dirty="0">
                          <a:effectLst/>
                        </a:rPr>
                        <a:t> </a:t>
                      </a:r>
                      <a:r>
                        <a:rPr lang="en-US" sz="1800" u="none" strike="noStrike" dirty="0" err="1" smtClean="0">
                          <a:effectLst/>
                        </a:rPr>
                        <a:t>vy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423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1</a:t>
                      </a:r>
                      <a:r>
                        <a:rPr lang="en-US" sz="1800" u="none" strike="noStrike" baseline="0" dirty="0" smtClean="0">
                          <a:effectLst/>
                        </a:rPr>
                        <a:t> </a:t>
                      </a:r>
                      <a:r>
                        <a:rPr lang="ru-RU" sz="1800" u="none" strike="noStrike" baseline="0" dirty="0" smtClean="0">
                          <a:effectLst/>
                        </a:rPr>
                        <a:t>тело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 </a:t>
                      </a:r>
                      <a:r>
                        <a:rPr lang="ru-RU" sz="1800" u="none" strike="noStrike" dirty="0" smtClean="0">
                          <a:effectLst/>
                        </a:rPr>
                        <a:t>-1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 </a:t>
                      </a:r>
                      <a:r>
                        <a:rPr lang="ru-RU" sz="1800" u="none" strike="noStrike" dirty="0" smtClean="0">
                          <a:effectLst/>
                        </a:rPr>
                        <a:t>2.5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 </a:t>
                      </a:r>
                      <a:r>
                        <a:rPr lang="ru-RU" sz="1800" u="none" strike="noStrike" dirty="0" smtClean="0">
                          <a:effectLst/>
                        </a:rPr>
                        <a:t>1.5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 </a:t>
                      </a:r>
                      <a:r>
                        <a:rPr lang="ru-RU" sz="1800" u="none" strike="noStrike" dirty="0" smtClean="0">
                          <a:effectLst/>
                        </a:rPr>
                        <a:t>0.5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515621"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u="none" strike="noStrike" dirty="0">
                          <a:effectLst/>
                        </a:rPr>
                        <a:t> </a:t>
                      </a:r>
                      <a:r>
                        <a:rPr lang="ru-RU" sz="1800" u="none" strike="noStrike" dirty="0" smtClean="0">
                          <a:effectLst/>
                        </a:rPr>
                        <a:t>2</a:t>
                      </a:r>
                      <a:r>
                        <a:rPr lang="en-US" sz="1800" u="none" strike="noStrike" baseline="0" dirty="0" smtClean="0">
                          <a:effectLst/>
                        </a:rPr>
                        <a:t> </a:t>
                      </a:r>
                      <a:r>
                        <a:rPr lang="ru-RU" sz="1800" u="none" strike="noStrike" baseline="0" dirty="0" smtClean="0">
                          <a:effectLst/>
                        </a:rPr>
                        <a:t>тело</a:t>
                      </a:r>
                      <a:endParaRPr lang="ru-RU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b"/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 </a:t>
                      </a:r>
                      <a:r>
                        <a:rPr lang="ru-RU" sz="1800" u="none" strike="noStrike" dirty="0" smtClean="0">
                          <a:effectLst/>
                        </a:rPr>
                        <a:t>-2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 </a:t>
                      </a:r>
                      <a:r>
                        <a:rPr lang="ru-RU" sz="1800" u="none" strike="noStrike" dirty="0" smtClean="0">
                          <a:effectLst/>
                        </a:rPr>
                        <a:t>6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 </a:t>
                      </a:r>
                      <a:r>
                        <a:rPr lang="ru-RU" sz="1800" u="none" strike="noStrike" dirty="0" smtClean="0">
                          <a:effectLst/>
                        </a:rPr>
                        <a:t>-1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 </a:t>
                      </a:r>
                      <a:r>
                        <a:rPr lang="ru-RU" sz="1800" u="none" strike="noStrike" dirty="0" smtClean="0">
                          <a:effectLst/>
                        </a:rPr>
                        <a:t>-1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515621"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u="none" strike="noStrike" dirty="0">
                          <a:effectLst/>
                        </a:rPr>
                        <a:t> </a:t>
                      </a:r>
                      <a:r>
                        <a:rPr lang="ru-RU" sz="1800" u="none" strike="noStrike" dirty="0" smtClean="0">
                          <a:effectLst/>
                        </a:rPr>
                        <a:t>3</a:t>
                      </a:r>
                      <a:r>
                        <a:rPr lang="en-US" sz="1800" u="none" strike="noStrike" baseline="0" dirty="0" smtClean="0">
                          <a:effectLst/>
                        </a:rPr>
                        <a:t> </a:t>
                      </a:r>
                      <a:r>
                        <a:rPr lang="ru-RU" sz="1800" u="none" strike="noStrike" baseline="0" dirty="0" smtClean="0">
                          <a:effectLst/>
                        </a:rPr>
                        <a:t>тело</a:t>
                      </a:r>
                      <a:endParaRPr lang="ru-RU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b"/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 </a:t>
                      </a:r>
                      <a:r>
                        <a:rPr lang="ru-RU" sz="1800" u="none" strike="noStrike" dirty="0" smtClean="0">
                          <a:effectLst/>
                        </a:rPr>
                        <a:t>-3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 </a:t>
                      </a:r>
                      <a:r>
                        <a:rPr lang="ru-RU" sz="1800" u="none" strike="noStrike" dirty="0" smtClean="0">
                          <a:effectLst/>
                        </a:rPr>
                        <a:t>3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 </a:t>
                      </a:r>
                      <a:r>
                        <a:rPr lang="ru-RU" sz="1800" u="none" strike="noStrike" dirty="0" smtClean="0">
                          <a:effectLst/>
                        </a:rPr>
                        <a:t>1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 </a:t>
                      </a:r>
                      <a:r>
                        <a:rPr lang="ru-RU" sz="1800" u="none" strike="noStrike" dirty="0" smtClean="0">
                          <a:effectLst/>
                        </a:rPr>
                        <a:t>1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515621"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u="none" strike="noStrike" dirty="0">
                          <a:effectLst/>
                        </a:rPr>
                        <a:t> </a:t>
                      </a:r>
                      <a:r>
                        <a:rPr lang="ru-RU" sz="1800" u="none" strike="noStrike" dirty="0" smtClean="0">
                          <a:effectLst/>
                        </a:rPr>
                        <a:t>4</a:t>
                      </a:r>
                      <a:r>
                        <a:rPr lang="en-US" sz="1800" u="none" strike="noStrike" baseline="0" dirty="0" smtClean="0">
                          <a:effectLst/>
                        </a:rPr>
                        <a:t> </a:t>
                      </a:r>
                      <a:r>
                        <a:rPr lang="ru-RU" sz="1800" u="none" strike="noStrike" baseline="0" dirty="0" smtClean="0">
                          <a:effectLst/>
                        </a:rPr>
                        <a:t>тело</a:t>
                      </a:r>
                      <a:endParaRPr lang="ru-RU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b"/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 </a:t>
                      </a:r>
                      <a:r>
                        <a:rPr lang="ru-RU" sz="1800" u="none" strike="noStrike" dirty="0" smtClean="0">
                          <a:effectLst/>
                        </a:rPr>
                        <a:t>-4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 smtClean="0">
                          <a:effectLst/>
                        </a:rPr>
                        <a:t>2.1</a:t>
                      </a:r>
                      <a:r>
                        <a:rPr lang="ru-RU" sz="1800" u="none" strike="noStrike" dirty="0">
                          <a:effectLst/>
                        </a:rPr>
                        <a:t> 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 </a:t>
                      </a:r>
                      <a:r>
                        <a:rPr lang="ru-RU" sz="1800" u="none" strike="noStrike" dirty="0" smtClean="0">
                          <a:effectLst/>
                        </a:rPr>
                        <a:t>3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 </a:t>
                      </a:r>
                      <a:r>
                        <a:rPr lang="ru-RU" sz="1800" u="none" strike="noStrike" dirty="0" smtClean="0">
                          <a:effectLst/>
                        </a:rPr>
                        <a:t>1.9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515621"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u="none" strike="noStrike" dirty="0">
                          <a:effectLst/>
                        </a:rPr>
                        <a:t> </a:t>
                      </a:r>
                      <a:r>
                        <a:rPr lang="ru-RU" sz="1800" u="none" strike="noStrike" dirty="0" smtClean="0">
                          <a:effectLst/>
                        </a:rPr>
                        <a:t>5</a:t>
                      </a:r>
                      <a:r>
                        <a:rPr lang="en-US" sz="1800" u="none" strike="noStrike" baseline="0" dirty="0" smtClean="0">
                          <a:effectLst/>
                        </a:rPr>
                        <a:t> </a:t>
                      </a:r>
                      <a:r>
                        <a:rPr lang="ru-RU" sz="1800" u="none" strike="noStrike" baseline="0" dirty="0" smtClean="0">
                          <a:effectLst/>
                        </a:rPr>
                        <a:t>тело</a:t>
                      </a:r>
                      <a:endParaRPr lang="ru-RU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b"/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 </a:t>
                      </a:r>
                      <a:r>
                        <a:rPr lang="ru-RU" sz="1800" u="none" strike="noStrike" dirty="0" smtClean="0">
                          <a:effectLst/>
                        </a:rPr>
                        <a:t>-6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 </a:t>
                      </a:r>
                      <a:r>
                        <a:rPr lang="ru-RU" sz="1800" u="none" strike="noStrike" dirty="0" smtClean="0">
                          <a:effectLst/>
                        </a:rPr>
                        <a:t>5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 </a:t>
                      </a:r>
                      <a:r>
                        <a:rPr lang="ru-RU" sz="1800" u="none" strike="noStrike" dirty="0" smtClean="0">
                          <a:effectLst/>
                        </a:rPr>
                        <a:t>7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 </a:t>
                      </a:r>
                      <a:r>
                        <a:rPr lang="ru-RU" sz="1800" u="none" strike="noStrike" dirty="0" smtClean="0">
                          <a:effectLst/>
                        </a:rPr>
                        <a:t>2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515621"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u="none" strike="noStrike" dirty="0">
                          <a:effectLst/>
                        </a:rPr>
                        <a:t> </a:t>
                      </a:r>
                      <a:r>
                        <a:rPr lang="ru-RU" sz="1800" u="none" strike="noStrike" dirty="0" smtClean="0">
                          <a:effectLst/>
                        </a:rPr>
                        <a:t>6</a:t>
                      </a:r>
                      <a:r>
                        <a:rPr lang="en-US" sz="1800" u="none" strike="noStrike" baseline="0" dirty="0" smtClean="0">
                          <a:effectLst/>
                        </a:rPr>
                        <a:t> </a:t>
                      </a:r>
                      <a:r>
                        <a:rPr lang="ru-RU" sz="1800" u="none" strike="noStrike" baseline="0" dirty="0" smtClean="0">
                          <a:effectLst/>
                        </a:rPr>
                        <a:t>тело</a:t>
                      </a:r>
                      <a:endParaRPr lang="ru-RU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b"/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 </a:t>
                      </a:r>
                      <a:r>
                        <a:rPr lang="ru-RU" sz="1800" u="none" strike="noStrike" dirty="0" smtClean="0">
                          <a:effectLst/>
                        </a:rPr>
                        <a:t>-7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 </a:t>
                      </a:r>
                      <a:r>
                        <a:rPr lang="ru-RU" sz="1800" u="none" strike="noStrike" dirty="0" smtClean="0">
                          <a:effectLst/>
                        </a:rPr>
                        <a:t>4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 </a:t>
                      </a:r>
                      <a:r>
                        <a:rPr lang="ru-RU" sz="1800" u="none" strike="noStrike" dirty="0" smtClean="0">
                          <a:effectLst/>
                        </a:rPr>
                        <a:t>2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 </a:t>
                      </a:r>
                      <a:r>
                        <a:rPr lang="ru-RU" sz="1800" u="none" strike="noStrike" dirty="0" smtClean="0">
                          <a:effectLst/>
                        </a:rPr>
                        <a:t>3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515621"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u="none" strike="noStrike" dirty="0">
                          <a:effectLst/>
                        </a:rPr>
                        <a:t> </a:t>
                      </a:r>
                      <a:r>
                        <a:rPr lang="ru-RU" sz="1800" u="none" strike="noStrike" dirty="0" smtClean="0">
                          <a:effectLst/>
                        </a:rPr>
                        <a:t>7</a:t>
                      </a:r>
                      <a:r>
                        <a:rPr lang="en-US" sz="1800" u="none" strike="noStrike" baseline="0" dirty="0" smtClean="0">
                          <a:effectLst/>
                        </a:rPr>
                        <a:t> </a:t>
                      </a:r>
                      <a:r>
                        <a:rPr lang="ru-RU" sz="1800" u="none" strike="noStrike" baseline="0" dirty="0" smtClean="0">
                          <a:effectLst/>
                        </a:rPr>
                        <a:t>тело</a:t>
                      </a:r>
                      <a:endParaRPr lang="ru-RU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b"/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 </a:t>
                      </a:r>
                      <a:r>
                        <a:rPr lang="ru-RU" sz="1800" u="none" strike="noStrike" dirty="0" smtClean="0">
                          <a:effectLst/>
                        </a:rPr>
                        <a:t>-8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 </a:t>
                      </a:r>
                      <a:r>
                        <a:rPr lang="ru-RU" sz="1800" u="none" strike="noStrike" dirty="0" smtClean="0">
                          <a:effectLst/>
                        </a:rPr>
                        <a:t>7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 </a:t>
                      </a:r>
                      <a:r>
                        <a:rPr lang="ru-RU" sz="1800" u="none" strike="noStrike" dirty="0" smtClean="0">
                          <a:effectLst/>
                        </a:rPr>
                        <a:t>6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 </a:t>
                      </a:r>
                      <a:r>
                        <a:rPr lang="ru-RU" sz="1800" u="none" strike="noStrike" dirty="0" smtClean="0">
                          <a:effectLst/>
                        </a:rPr>
                        <a:t>4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Прямоугольник 4"/>
          <p:cNvSpPr/>
          <p:nvPr/>
        </p:nvSpPr>
        <p:spPr>
          <a:xfrm>
            <a:off x="755576" y="5733256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VY- </a:t>
            </a:r>
            <a:r>
              <a:rPr lang="ru-RU"/>
              <a:t>скорость по </a:t>
            </a:r>
            <a:r>
              <a:rPr lang="en-US"/>
              <a:t>y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722930" y="5733256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VX- </a:t>
            </a:r>
            <a:r>
              <a:rPr lang="ru-RU" dirty="0"/>
              <a:t>скорость по х</a:t>
            </a:r>
          </a:p>
        </p:txBody>
      </p:sp>
    </p:spTree>
    <p:extLst>
      <p:ext uri="{BB962C8B-B14F-4D97-AF65-F5344CB8AC3E}">
        <p14:creationId xmlns:p14="http://schemas.microsoft.com/office/powerpoint/2010/main" val="153130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23528" y="188640"/>
            <a:ext cx="69127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92D050"/>
                </a:solidFill>
              </a:rPr>
              <a:t>В результате численного моделирования были получены следующие результаты: 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24744"/>
            <a:ext cx="6642629" cy="498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9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412776"/>
            <a:ext cx="6347713" cy="1320800"/>
          </a:xfrm>
        </p:spPr>
        <p:txBody>
          <a:bodyPr>
            <a:normAutofit fontScale="90000"/>
          </a:bodyPr>
          <a:lstStyle/>
          <a:p>
            <a:r>
              <a:rPr lang="ru-RU" dirty="0"/>
              <a:t>Дальнейшим развитием этой работы может </a:t>
            </a:r>
            <a:r>
              <a:rPr lang="ru-RU" dirty="0" smtClean="0"/>
              <a:t>стать моделирование </a:t>
            </a:r>
            <a:r>
              <a:rPr lang="ru-RU" dirty="0"/>
              <a:t>броуновского движения </a:t>
            </a:r>
            <a:r>
              <a:rPr lang="ru-RU" dirty="0" smtClean="0"/>
              <a:t>для тысячи частиц.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916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-99392"/>
            <a:ext cx="6347713" cy="1320800"/>
          </a:xfrm>
        </p:spPr>
        <p:txBody>
          <a:bodyPr/>
          <a:lstStyle/>
          <a:p>
            <a:r>
              <a:rPr lang="ru-RU" dirty="0">
                <a:solidFill>
                  <a:srgbClr val="00B050"/>
                </a:solidFill>
              </a:rPr>
              <a:t>Календарный план </a:t>
            </a:r>
            <a:r>
              <a:rPr lang="ru-RU" i="1" u="sng" dirty="0">
                <a:solidFill>
                  <a:srgbClr val="00B050"/>
                </a:solidFill>
              </a:rPr>
              <a:t>исследования</a:t>
            </a:r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867328"/>
              </p:ext>
            </p:extLst>
          </p:nvPr>
        </p:nvGraphicFramePr>
        <p:xfrm>
          <a:off x="683568" y="1124744"/>
          <a:ext cx="7704857" cy="566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85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279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6828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Название этапа</a:t>
                      </a:r>
                    </a:p>
                  </a:txBody>
                  <a:tcPr marL="70538" marR="70538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Сроки (с … по…)</a:t>
                      </a:r>
                    </a:p>
                  </a:txBody>
                  <a:tcPr marL="70538" marR="70538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Необходимые ресурсы</a:t>
                      </a:r>
                    </a:p>
                  </a:txBody>
                  <a:tcPr marL="70538" marR="70538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1. Подготовка литературного обзора по теме исследования</a:t>
                      </a:r>
                    </a:p>
                  </a:txBody>
                  <a:tcPr marL="70538" marR="70538"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С 06.03</a:t>
                      </a:r>
                      <a:r>
                        <a:rPr lang="ru-RU" baseline="0" dirty="0" smtClean="0"/>
                        <a:t> – </a:t>
                      </a:r>
                      <a:r>
                        <a:rPr lang="ru-RU" dirty="0" smtClean="0"/>
                        <a:t>по </a:t>
                      </a:r>
                      <a:r>
                        <a:rPr lang="ru-RU" baseline="0" dirty="0" smtClean="0"/>
                        <a:t>30.03.2021</a:t>
                      </a:r>
                      <a:endParaRPr lang="ru-RU" dirty="0"/>
                    </a:p>
                  </a:txBody>
                  <a:tcPr marL="70538" marR="70538"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marL="70538" marR="70538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2. Сбор материалов </a:t>
                      </a:r>
                      <a:r>
                        <a:rPr lang="ru-RU" dirty="0" smtClean="0"/>
                        <a:t>проекта, </a:t>
                      </a:r>
                      <a:r>
                        <a:rPr lang="ru-RU" dirty="0"/>
                        <a:t>документирование результатов</a:t>
                      </a:r>
                    </a:p>
                  </a:txBody>
                  <a:tcPr marL="70538" marR="70538"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С 31.03</a:t>
                      </a:r>
                      <a:r>
                        <a:rPr lang="ru-RU" baseline="0" dirty="0" smtClean="0"/>
                        <a:t> – </a:t>
                      </a:r>
                      <a:r>
                        <a:rPr lang="ru-RU" dirty="0" smtClean="0"/>
                        <a:t>по </a:t>
                      </a:r>
                      <a:r>
                        <a:rPr lang="ru-RU" baseline="0" dirty="0" smtClean="0"/>
                        <a:t>05.04.2021</a:t>
                      </a:r>
                      <a:endParaRPr lang="ru-RU" dirty="0"/>
                    </a:p>
                  </a:txBody>
                  <a:tcPr marL="70538" marR="70538"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marL="70538" marR="70538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3. Обработка материалов </a:t>
                      </a:r>
                      <a:r>
                        <a:rPr lang="ru-RU" dirty="0" smtClean="0"/>
                        <a:t>проекта, </a:t>
                      </a:r>
                      <a:r>
                        <a:rPr lang="ru-RU" dirty="0"/>
                        <a:t>создание таблиц, графиков, диаграмм и </a:t>
                      </a:r>
                      <a:r>
                        <a:rPr lang="ru-RU" dirty="0" smtClean="0"/>
                        <a:t>написание</a:t>
                      </a:r>
                      <a:r>
                        <a:rPr lang="ru-RU" baseline="0" dirty="0" smtClean="0"/>
                        <a:t> программы</a:t>
                      </a:r>
                      <a:r>
                        <a:rPr lang="ru-RU" dirty="0" smtClean="0"/>
                        <a:t>.</a:t>
                      </a:r>
                      <a:endParaRPr lang="ru-RU" dirty="0"/>
                    </a:p>
                  </a:txBody>
                  <a:tcPr marL="70538" marR="70538"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С 06.04</a:t>
                      </a:r>
                      <a:r>
                        <a:rPr lang="ru-RU" baseline="0" dirty="0" smtClean="0"/>
                        <a:t> – </a:t>
                      </a:r>
                      <a:r>
                        <a:rPr lang="ru-RU" dirty="0" smtClean="0"/>
                        <a:t>по </a:t>
                      </a:r>
                      <a:r>
                        <a:rPr lang="ru-RU" baseline="0" dirty="0" smtClean="0"/>
                        <a:t>12.06.2021</a:t>
                      </a:r>
                      <a:endParaRPr lang="ru-RU" dirty="0"/>
                    </a:p>
                  </a:txBody>
                  <a:tcPr marL="70538" marR="70538"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marL="70538" marR="70538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4. Описание и анализ полученных результатов, сопоставление</a:t>
                      </a:r>
                      <a:r>
                        <a:rPr lang="ru-RU" baseline="0" dirty="0"/>
                        <a:t> с литературными источниками</a:t>
                      </a:r>
                      <a:endParaRPr lang="ru-RU" dirty="0"/>
                    </a:p>
                  </a:txBody>
                  <a:tcPr marL="70538" marR="70538"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С 13.06 – по 18.06.2021</a:t>
                      </a:r>
                      <a:endParaRPr lang="ru-RU" dirty="0"/>
                    </a:p>
                  </a:txBody>
                  <a:tcPr marL="70538" marR="70538"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marL="70538" marR="70538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045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44624"/>
            <a:ext cx="6347713" cy="1320800"/>
          </a:xfrm>
        </p:spPr>
        <p:txBody>
          <a:bodyPr/>
          <a:lstStyle/>
          <a:p>
            <a:r>
              <a:rPr lang="ru-RU" dirty="0">
                <a:solidFill>
                  <a:srgbClr val="00B050"/>
                </a:solidFill>
              </a:rPr>
              <a:t>Календарный план </a:t>
            </a:r>
            <a:r>
              <a:rPr lang="ru-RU" i="1" u="sng" dirty="0">
                <a:solidFill>
                  <a:srgbClr val="00B050"/>
                </a:solidFill>
              </a:rPr>
              <a:t>исследования</a:t>
            </a:r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5606762"/>
              </p:ext>
            </p:extLst>
          </p:nvPr>
        </p:nvGraphicFramePr>
        <p:xfrm>
          <a:off x="539552" y="1484784"/>
          <a:ext cx="8138864" cy="504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36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822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1295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Название этапа</a:t>
                      </a:r>
                    </a:p>
                  </a:txBody>
                  <a:tcPr marL="70538" marR="70538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Сроки (с … по…)</a:t>
                      </a:r>
                    </a:p>
                  </a:txBody>
                  <a:tcPr marL="70538" marR="70538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Необходимые ресурсы</a:t>
                      </a:r>
                    </a:p>
                  </a:txBody>
                  <a:tcPr marL="70538" marR="70538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5.</a:t>
                      </a:r>
                      <a:r>
                        <a:rPr lang="ru-RU" baseline="0" dirty="0"/>
                        <a:t> Формулирование выводов исследования</a:t>
                      </a:r>
                      <a:endParaRPr lang="ru-RU" dirty="0"/>
                    </a:p>
                  </a:txBody>
                  <a:tcPr marL="70538" marR="70538"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С 19.06 – по 21.06.2021</a:t>
                      </a:r>
                      <a:endParaRPr lang="ru-RU" dirty="0"/>
                    </a:p>
                  </a:txBody>
                  <a:tcPr marL="70538" marR="70538"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marL="70538" marR="70538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6. Оформление работы в виде статьи</a:t>
                      </a:r>
                    </a:p>
                  </a:txBody>
                  <a:tcPr marL="70538" marR="70538"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С 21.06</a:t>
                      </a:r>
                      <a:r>
                        <a:rPr lang="ru-RU" baseline="0" dirty="0" smtClean="0"/>
                        <a:t> – </a:t>
                      </a:r>
                      <a:r>
                        <a:rPr lang="ru-RU" dirty="0" smtClean="0"/>
                        <a:t>по </a:t>
                      </a:r>
                      <a:r>
                        <a:rPr lang="ru-RU" baseline="0" dirty="0" smtClean="0"/>
                        <a:t>23.06.2021</a:t>
                      </a:r>
                      <a:endParaRPr lang="ru-RU" dirty="0"/>
                    </a:p>
                  </a:txBody>
                  <a:tcPr marL="70538" marR="70538"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marL="70538" marR="70538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7.</a:t>
                      </a:r>
                      <a:r>
                        <a:rPr lang="ru-RU" baseline="0" dirty="0"/>
                        <a:t> Подготовка материалов к публичной защите </a:t>
                      </a:r>
                      <a:endParaRPr lang="ru-RU" dirty="0"/>
                    </a:p>
                  </a:txBody>
                  <a:tcPr marL="70538" marR="70538"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С 24.06</a:t>
                      </a:r>
                      <a:r>
                        <a:rPr lang="ru-RU" baseline="0" dirty="0" smtClean="0"/>
                        <a:t> – </a:t>
                      </a:r>
                      <a:r>
                        <a:rPr lang="ru-RU" dirty="0" smtClean="0"/>
                        <a:t>по </a:t>
                      </a:r>
                      <a:r>
                        <a:rPr lang="ru-RU" baseline="0" dirty="0" smtClean="0"/>
                        <a:t>29.06.2021</a:t>
                      </a:r>
                      <a:endParaRPr lang="ru-RU" dirty="0"/>
                    </a:p>
                  </a:txBody>
                  <a:tcPr marL="70538" marR="70538"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marL="70538" marR="70538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8. Предварительная защита работы </a:t>
                      </a:r>
                    </a:p>
                  </a:txBody>
                  <a:tcPr marL="70538" marR="7053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С 30.06</a:t>
                      </a:r>
                      <a:r>
                        <a:rPr lang="ru-RU" baseline="0" dirty="0" smtClean="0"/>
                        <a:t> – </a:t>
                      </a:r>
                      <a:r>
                        <a:rPr lang="ru-RU" dirty="0" smtClean="0"/>
                        <a:t>по </a:t>
                      </a:r>
                      <a:r>
                        <a:rPr lang="ru-RU" baseline="0" dirty="0" smtClean="0"/>
                        <a:t>20.07.2021</a:t>
                      </a:r>
                      <a:endParaRPr lang="ru-RU" dirty="0"/>
                    </a:p>
                  </a:txBody>
                  <a:tcPr marL="70538" marR="70538"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marL="70538" marR="70538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9. Корректировка работы по итогам предварительной защиты</a:t>
                      </a:r>
                    </a:p>
                  </a:txBody>
                  <a:tcPr marL="70538" marR="70538"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С 01.07. – по 25.09.2021</a:t>
                      </a:r>
                      <a:endParaRPr lang="ru-RU" dirty="0"/>
                    </a:p>
                  </a:txBody>
                  <a:tcPr marL="70538" marR="70538"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marL="70538" marR="70538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95000">
                <a:tc>
                  <a:txBody>
                    <a:bodyPr/>
                    <a:lstStyle/>
                    <a:p>
                      <a:r>
                        <a:rPr lang="ru-RU" dirty="0"/>
                        <a:t>10. Публичная защита работы на итоговой</a:t>
                      </a:r>
                      <a:r>
                        <a:rPr lang="ru-RU" baseline="0" dirty="0"/>
                        <a:t> сетевой (межшкольной) </a:t>
                      </a:r>
                      <a:r>
                        <a:rPr lang="ru-RU" dirty="0"/>
                        <a:t>конференции</a:t>
                      </a:r>
                    </a:p>
                  </a:txBody>
                  <a:tcPr marL="70538" marR="70538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Сентябрь</a:t>
                      </a:r>
                    </a:p>
                  </a:txBody>
                  <a:tcPr marL="70538" marR="70538"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marL="70538" marR="70538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653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331640" y="1484784"/>
            <a:ext cx="49071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СПАСИБО ЗА ВНИМАНИЕ!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113584"/>
            <a:ext cx="5991729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7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00B050"/>
                </a:solidFill>
              </a:rPr>
              <a:t>Основания выбора темы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77695" y="1844824"/>
            <a:ext cx="6347714" cy="3880773"/>
          </a:xfrm>
        </p:spPr>
        <p:txBody>
          <a:bodyPr>
            <a:noAutofit/>
          </a:bodyPr>
          <a:lstStyle/>
          <a:p>
            <a:r>
              <a:rPr lang="ru-RU" dirty="0"/>
              <a:t>Эта тема актуальна потому что математические модели броуновского движения частиц в современном мире очень популярны. Так как во многих аспектах жизни мы так или иначе сталкиваемся с броуновским движением молекул. При моделировании Броуновского движения я смогу более детально познакомить вас с данным физическим процессом. Использование открытых библиотек позволит наиболее детально смоделировать модель Броуновского движения. </a:t>
            </a:r>
          </a:p>
          <a:p>
            <a:pPr marL="0" indent="0">
              <a:buNone/>
            </a:pPr>
            <a:endParaRPr lang="ru-RU" dirty="0" smtClean="0"/>
          </a:p>
          <a:p>
            <a:r>
              <a:rPr lang="ru-RU" dirty="0" smtClean="0"/>
              <a:t>Проектная </a:t>
            </a:r>
            <a:r>
              <a:rPr lang="ru-RU" dirty="0"/>
              <a:t>работа может заинтересовать людей некоторыми фактами, на которые они не обращали внимание или не вдавались в подробности.</a:t>
            </a:r>
          </a:p>
        </p:txBody>
      </p:sp>
    </p:spTree>
    <p:extLst>
      <p:ext uri="{BB962C8B-B14F-4D97-AF65-F5344CB8AC3E}">
        <p14:creationId xmlns:p14="http://schemas.microsoft.com/office/powerpoint/2010/main" val="404811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-26735"/>
            <a:ext cx="8229600" cy="1143000"/>
          </a:xfrm>
        </p:spPr>
        <p:txBody>
          <a:bodyPr/>
          <a:lstStyle/>
          <a:p>
            <a:r>
              <a:rPr lang="ru-RU" dirty="0" smtClean="0">
                <a:solidFill>
                  <a:srgbClr val="0070C0"/>
                </a:solidFill>
              </a:rPr>
              <a:t>Проектная идея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908720"/>
            <a:ext cx="7632848" cy="5328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Я хочу продемонстрировать людям</a:t>
            </a:r>
            <a:r>
              <a:rPr lang="en-US" sz="2400" dirty="0" smtClean="0"/>
              <a:t> </a:t>
            </a:r>
            <a:r>
              <a:rPr lang="ru-RU" sz="2400" dirty="0" smtClean="0"/>
              <a:t>как опасна утечка кислорода в космических условиях.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2295378"/>
            <a:ext cx="662473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dirty="0">
                <a:solidFill>
                  <a:srgbClr val="FFC000"/>
                </a:solidFill>
              </a:rPr>
              <a:t>Цель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11560" y="3584582"/>
            <a:ext cx="68407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/>
              <a:t>целью </a:t>
            </a:r>
            <a:r>
              <a:rPr lang="ru-RU" sz="2400" dirty="0"/>
              <a:t>работы является смоделировать Броуновское </a:t>
            </a:r>
            <a:r>
              <a:rPr lang="ru-RU" sz="2400" dirty="0" smtClean="0"/>
              <a:t>движение, </a:t>
            </a:r>
            <a:r>
              <a:rPr lang="ru-RU" sz="2400" dirty="0"/>
              <a:t>продемонстрировать взаимодействие частиц между </a:t>
            </a:r>
            <a:r>
              <a:rPr lang="ru-RU" sz="2400" dirty="0" smtClean="0"/>
              <a:t>собой и показать как быстро частицы улетят в открытый космос. 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02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>
                <a:solidFill>
                  <a:srgbClr val="92D050"/>
                </a:solidFill>
              </a:rPr>
              <a:t>Задачи</a:t>
            </a:r>
            <a:endParaRPr lang="ru-RU" dirty="0">
              <a:solidFill>
                <a:srgbClr val="92D05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778" y="1628800"/>
            <a:ext cx="8229600" cy="4525963"/>
          </a:xfrm>
        </p:spPr>
        <p:txBody>
          <a:bodyPr>
            <a:normAutofit/>
          </a:bodyPr>
          <a:lstStyle/>
          <a:p>
            <a:r>
              <a:rPr lang="ru-RU" sz="3600" dirty="0"/>
              <a:t>1.Изучить язык программирования </a:t>
            </a:r>
            <a:r>
              <a:rPr lang="ru-RU" sz="3600" dirty="0" err="1"/>
              <a:t>Python</a:t>
            </a:r>
            <a:r>
              <a:rPr lang="ru-RU" sz="3600" dirty="0"/>
              <a:t> 3</a:t>
            </a:r>
          </a:p>
          <a:p>
            <a:r>
              <a:rPr lang="ru-RU" sz="3600" dirty="0"/>
              <a:t>2.Изучить основные библиотеки для численного решения </a:t>
            </a:r>
            <a:r>
              <a:rPr lang="ru-RU" sz="3600" dirty="0" smtClean="0"/>
              <a:t>уравнений</a:t>
            </a:r>
          </a:p>
          <a:p>
            <a:r>
              <a:rPr lang="ru-RU" sz="3600" dirty="0" smtClean="0"/>
              <a:t>3 Научится решать </a:t>
            </a:r>
            <a:r>
              <a:rPr lang="ru-RU" sz="3600" dirty="0"/>
              <a:t>дифференциальные </a:t>
            </a:r>
            <a:r>
              <a:rPr lang="ru-RU" sz="3600" dirty="0" smtClean="0"/>
              <a:t>уравнения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19575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19797"/>
            <a:ext cx="6347713" cy="1320800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7030A0"/>
                </a:solidFill>
              </a:rPr>
              <a:t>Аннотированный список источников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1600200"/>
            <a:ext cx="8424936" cy="4709120"/>
          </a:xfrm>
        </p:spPr>
        <p:txBody>
          <a:bodyPr>
            <a:normAutofit fontScale="92500" lnSpcReduction="20000"/>
          </a:bodyPr>
          <a:lstStyle/>
          <a:p>
            <a:r>
              <a:rPr lang="ru-RU" dirty="0" smtClean="0"/>
              <a:t> </a:t>
            </a:r>
            <a:r>
              <a:rPr lang="ru-RU" dirty="0"/>
              <a:t>Броуновское движение как необратимый </a:t>
            </a:r>
            <a:r>
              <a:rPr lang="ru-RU" dirty="0" err="1"/>
              <a:t>немарковский</a:t>
            </a:r>
            <a:r>
              <a:rPr lang="ru-RU" dirty="0"/>
              <a:t> процесс. Предложен метод описания броуновского движения в неравновесной среде при протекании необратимых процессов. Рассчитана спектральная плотность флуктуаций скорости броуновской частицы в неравновесной среде и установлено, что в низкочастотной части спектра она представляет собой </a:t>
            </a:r>
            <a:r>
              <a:rPr lang="ru-RU" dirty="0" err="1"/>
              <a:t>фликкер</a:t>
            </a:r>
            <a:r>
              <a:rPr lang="ru-RU" dirty="0"/>
              <a:t>-шум.</a:t>
            </a:r>
          </a:p>
          <a:p>
            <a:pPr marL="0" indent="0">
              <a:buNone/>
            </a:pPr>
            <a:r>
              <a:rPr lang="ru-RU" b="1" dirty="0"/>
              <a:t>Вестник Московского государственного технического университета им. Н.Э. Баумана. Серия «Естественные науки»</a:t>
            </a:r>
          </a:p>
          <a:p>
            <a:pPr marL="0" indent="0">
              <a:buNone/>
            </a:pPr>
            <a:r>
              <a:rPr lang="en-US" b="1" dirty="0"/>
              <a:t>https://cyberleninka.ru/journal/n/vestnik-moskovskogo-gosudarstvennogo-tehnicheskogo-universiteta-im-n-e-baumana-seriya-estestvennye-nauki</a:t>
            </a:r>
            <a:endParaRPr lang="ru-RU" b="1" dirty="0"/>
          </a:p>
          <a:p>
            <a:r>
              <a:rPr lang="ru-RU" dirty="0" smtClean="0"/>
              <a:t> </a:t>
            </a:r>
            <a:r>
              <a:rPr lang="ru-RU" dirty="0"/>
              <a:t>Компьютерное исследование броуновского движения на основе статистического и фрактального анализа. Работа посвящена изучению статистических свойств свободного и закрепленного броуновских движений, а также установлению фрактальных закономерностей случайного броуновского процесса. Впервые введено понятие фрактальной броуновской линии.</a:t>
            </a:r>
          </a:p>
          <a:p>
            <a:pPr marL="0" indent="0">
              <a:buNone/>
            </a:pPr>
            <a:r>
              <a:rPr lang="ru-RU" b="1" dirty="0"/>
              <a:t>Труды НГТУ им. Р.Е. Алексеева</a:t>
            </a:r>
          </a:p>
          <a:p>
            <a:pPr marL="0" indent="0">
              <a:buNone/>
            </a:pPr>
            <a:r>
              <a:rPr lang="en-US" b="1" dirty="0"/>
              <a:t>https://cyberleninka.ru/journal/n/trudy-ngtu-im-r-e-alekseeva</a:t>
            </a:r>
            <a:endParaRPr lang="ru-RU" b="1" dirty="0"/>
          </a:p>
          <a:p>
            <a:pPr marL="0" indent="0">
              <a:buNone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68212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0"/>
            <a:ext cx="6347713" cy="1320800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7030A0"/>
                </a:solidFill>
              </a:rPr>
              <a:t>Аннотированный список источников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496" y="1124744"/>
            <a:ext cx="9001000" cy="4525963"/>
          </a:xfrm>
        </p:spPr>
        <p:txBody>
          <a:bodyPr>
            <a:noAutofit/>
          </a:bodyPr>
          <a:lstStyle/>
          <a:p>
            <a:r>
              <a:rPr lang="ru-RU" sz="1600" dirty="0" smtClean="0"/>
              <a:t>Метод </a:t>
            </a:r>
            <a:r>
              <a:rPr lang="ru-RU" sz="1600" dirty="0"/>
              <a:t>дробного дифференцирования в теории броуновского движения. На основе физической интерпретации дробной производной обобщается уравнение переноса и вычисляется среднеквадратичное смещение броуновской частицы. Используя понятие обобщенной функции Брауна, найдена связь между порядком дробного дифференцирования и фрактальной размерностью. Полученные формулы применяются для вычисления среднего размера макромолекулы полимерных систем в растворе.</a:t>
            </a:r>
          </a:p>
          <a:p>
            <a:pPr marL="0" indent="0">
              <a:buNone/>
            </a:pPr>
            <a:r>
              <a:rPr lang="ru-RU" sz="1600" b="1" dirty="0"/>
              <a:t>Известия высших учебных заведений. Северо-Кавказский регион. Естественные науки.</a:t>
            </a:r>
          </a:p>
          <a:p>
            <a:pPr marL="0" indent="0">
              <a:buNone/>
            </a:pPr>
            <a:r>
              <a:rPr lang="en-US" sz="1600" b="1" dirty="0"/>
              <a:t>https://cyberleninka.ru/journal/n/izvestiya-vysshih-uchebnyh-zavedeniy-severo-kavkazskiy-region-estestvennye-nauki</a:t>
            </a:r>
            <a:endParaRPr lang="ru-RU" sz="1600" b="1" dirty="0"/>
          </a:p>
          <a:p>
            <a:r>
              <a:rPr lang="ru-RU" sz="1600" dirty="0" smtClean="0"/>
              <a:t> </a:t>
            </a:r>
            <a:r>
              <a:rPr lang="ru-RU" sz="1600" dirty="0"/>
              <a:t>Об одном универсальном свойстве </a:t>
            </a:r>
            <a:r>
              <a:rPr lang="ru-RU" sz="1600" dirty="0" err="1"/>
              <a:t>комплекснозначного</a:t>
            </a:r>
            <a:r>
              <a:rPr lang="ru-RU" sz="1600" dirty="0"/>
              <a:t> броуновского движения.</a:t>
            </a:r>
          </a:p>
          <a:p>
            <a:pPr marL="0" indent="0">
              <a:buNone/>
            </a:pPr>
            <a:r>
              <a:rPr lang="ru-RU" sz="1600" dirty="0"/>
              <a:t>Одним из важнейших разделов теории функций комплексного переменного является теория равномерного приближения многочленами и рациональными функциями непрерывных </a:t>
            </a:r>
            <a:r>
              <a:rPr lang="ru-RU" sz="1600" dirty="0" err="1"/>
              <a:t>комплекснозначных</a:t>
            </a:r>
            <a:r>
              <a:rPr lang="ru-RU" sz="1600" dirty="0"/>
              <a:t> функций, заданных на компакте б</a:t>
            </a:r>
          </a:p>
          <a:p>
            <a:pPr marL="0" indent="0">
              <a:buNone/>
            </a:pPr>
            <a:r>
              <a:rPr lang="ru-RU" sz="1600" dirty="0"/>
              <a:t>непрерывной функции, заданной на произвольном ограниченном компакте G С </a:t>
            </a:r>
            <a:r>
              <a:rPr lang="ru-RU" sz="1600" dirty="0" err="1"/>
              <a:t>С</a:t>
            </a:r>
            <a:r>
              <a:rPr lang="ru-RU" sz="1600" dirty="0"/>
              <a:t> </a:t>
            </a:r>
            <a:r>
              <a:rPr lang="ru-RU" sz="1600" dirty="0" err="1"/>
              <a:t>С</a:t>
            </a:r>
            <a:r>
              <a:rPr lang="ru-RU" sz="1600" dirty="0"/>
              <a:t>, в качестве приближающего аппарата рассматривается броуновское движение.</a:t>
            </a:r>
          </a:p>
          <a:p>
            <a:pPr marL="0" indent="0">
              <a:buNone/>
            </a:pPr>
            <a:r>
              <a:rPr lang="ru-RU" sz="1600" b="1" dirty="0"/>
              <a:t>Вестник Московского государственного университета печати</a:t>
            </a:r>
          </a:p>
          <a:p>
            <a:pPr marL="0" indent="0">
              <a:buNone/>
            </a:pPr>
            <a:r>
              <a:rPr lang="en-US" sz="1600" b="1" dirty="0"/>
              <a:t>https://cyberleninka.ru/journal/n/vestnik-moskovskogo-gosudarstvennogo-universiteta-pechati</a:t>
            </a:r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167582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7030A0"/>
                </a:solidFill>
              </a:rPr>
              <a:t>Аннотированный список источников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26368" y="1052736"/>
            <a:ext cx="8291264" cy="4525963"/>
          </a:xfrm>
        </p:spPr>
        <p:txBody>
          <a:bodyPr>
            <a:noAutofit/>
          </a:bodyPr>
          <a:lstStyle/>
          <a:p>
            <a:r>
              <a:rPr lang="ru-RU" sz="2000" dirty="0"/>
              <a:t>Броуновское движение неупругой частицы в идеальном газе В работе на основе численного моделирования исследуются кинетические характеристики броуновского движения неупругой частицы в идеальном газе. Рассматривается случай трехмерного движения при различных граничных условиях для взаимодействия атомов с броуновской частицей.</a:t>
            </a:r>
          </a:p>
          <a:p>
            <a:pPr marL="0" indent="0">
              <a:buNone/>
            </a:pPr>
            <a:r>
              <a:rPr lang="ru-RU" sz="2000" b="1" dirty="0"/>
              <a:t>Краткие сообщения по физике Физического института им. П.Н. Лебедева Российской Академии Наук</a:t>
            </a:r>
          </a:p>
          <a:p>
            <a:pPr marL="0" indent="0">
              <a:buNone/>
            </a:pPr>
            <a:r>
              <a:rPr lang="en-US" sz="2000" b="1" dirty="0"/>
              <a:t>https://cyberleninka.ru/journal/n/kratkie-soobscheniya-po-fizike-fizicheskogo-instituta-im-p-n-lebedeva-rossiyskoy-akademii-nauk?i=1078472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12063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779912" y="404664"/>
            <a:ext cx="17123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Формулы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115616" y="1412776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accent1">
                    <a:lumMod val="75000"/>
                  </a:schemeClr>
                </a:solidFill>
              </a:rPr>
              <a:t> Пересчет  компонентов скорости первой частицы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204864"/>
            <a:ext cx="6562130" cy="300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63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755576" y="1412776"/>
            <a:ext cx="74168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accent1">
                    <a:lumMod val="75000"/>
                  </a:schemeClr>
                </a:solidFill>
              </a:rPr>
              <a:t>Пересчет компонентов скорости второй частицы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10" y="2204864"/>
            <a:ext cx="6923078" cy="321155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119095" y="168025"/>
            <a:ext cx="17123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Формулы</a:t>
            </a:r>
          </a:p>
        </p:txBody>
      </p:sp>
    </p:spTree>
    <p:extLst>
      <p:ext uri="{BB962C8B-B14F-4D97-AF65-F5344CB8AC3E}">
        <p14:creationId xmlns:p14="http://schemas.microsoft.com/office/powerpoint/2010/main" val="378317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Грань">
  <a:themeElements>
    <a:clrScheme name="Грань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Грань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рань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1205</TotalTime>
  <Words>719</Words>
  <Application>Microsoft Office PowerPoint</Application>
  <PresentationFormat>Экран (4:3)</PresentationFormat>
  <Paragraphs>130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Arial</vt:lpstr>
      <vt:lpstr>Calibri</vt:lpstr>
      <vt:lpstr>Cambria Math</vt:lpstr>
      <vt:lpstr>Trebuchet MS</vt:lpstr>
      <vt:lpstr>Wingdings 3</vt:lpstr>
      <vt:lpstr>Грань</vt:lpstr>
      <vt:lpstr>Броуновское движение</vt:lpstr>
      <vt:lpstr>Основания выбора темы</vt:lpstr>
      <vt:lpstr>Проектная идея</vt:lpstr>
      <vt:lpstr>Задачи</vt:lpstr>
      <vt:lpstr>Аннотированный список источников </vt:lpstr>
      <vt:lpstr>Аннотированный список источников </vt:lpstr>
      <vt:lpstr>Аннотированный список источников </vt:lpstr>
      <vt:lpstr>Презентация PowerPoint</vt:lpstr>
      <vt:lpstr>Презентация PowerPoint</vt:lpstr>
      <vt:lpstr>Движение частиц в пространстве описывается дифференциальными уравнениями:</vt:lpstr>
      <vt:lpstr>Презентация PowerPoint</vt:lpstr>
      <vt:lpstr>Начальные условия шариков</vt:lpstr>
      <vt:lpstr>Презентация PowerPoint</vt:lpstr>
      <vt:lpstr>Дальнейшим развитием этой работы может стать моделирование броуновского движения для тысячи частиц. </vt:lpstr>
      <vt:lpstr>Календарный план исследования</vt:lpstr>
      <vt:lpstr>Календарный план исследования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 работы</dc:title>
  <dc:creator>admin</dc:creator>
  <cp:lastModifiedBy>Учетная запись Майкрософт</cp:lastModifiedBy>
  <cp:revision>70</cp:revision>
  <dcterms:created xsi:type="dcterms:W3CDTF">2016-11-06T02:08:21Z</dcterms:created>
  <dcterms:modified xsi:type="dcterms:W3CDTF">2021-06-07T09:41:52Z</dcterms:modified>
</cp:coreProperties>
</file>